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16E21-70ED-402C-829C-C6370454931C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70880-EF23-492C-AF45-042C4FE29A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70880-EF23-492C-AF45-042C4FE29A98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69CAA-B0B4-4C14-9FC1-FFF37E09D8AB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449B-ABF9-40C7-A72C-27C693E029B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642918"/>
            <a:ext cx="5121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МИКРОЭЛЕКТРОНИКА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285992"/>
            <a:ext cx="5172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Лекция </a:t>
            </a:r>
            <a:r>
              <a:rPr lang="en-GB" b="1" dirty="0"/>
              <a:t>5</a:t>
            </a:r>
            <a:r>
              <a:rPr lang="ru-RU" b="1" dirty="0" smtClean="0"/>
              <a:t>. </a:t>
            </a:r>
            <a:r>
              <a:rPr lang="ru-RU" dirty="0" smtClean="0"/>
              <a:t>Источники вторичного </a:t>
            </a:r>
            <a:r>
              <a:rPr lang="ru-RU" dirty="0" smtClean="0"/>
              <a:t>электропитания. </a:t>
            </a:r>
          </a:p>
          <a:p>
            <a:r>
              <a:rPr lang="ru-RU" dirty="0" smtClean="0"/>
              <a:t>Сглаживающие фильтры и стабилизаторы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t.fitib.altstu.ru/neud/shemotechnika/teor_s4.files/image0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134"/>
          <a:stretch>
            <a:fillRect/>
          </a:stretch>
        </p:blipFill>
        <p:spPr bwMode="auto">
          <a:xfrm>
            <a:off x="500034" y="1928802"/>
            <a:ext cx="7581899" cy="94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7578" t="45833" r="40234" b="43750"/>
          <a:stretch>
            <a:fillRect/>
          </a:stretch>
        </p:blipFill>
        <p:spPr bwMode="auto">
          <a:xfrm>
            <a:off x="1214414" y="785794"/>
            <a:ext cx="668659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428860" y="214290"/>
            <a:ext cx="4428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Сглаживающие фильтры и стабилизаторы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00760" y="3643314"/>
            <a:ext cx="898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Фильтр</a:t>
            </a:r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642910" y="3857628"/>
            <a:ext cx="8307091" cy="2071702"/>
            <a:chOff x="642910" y="3857628"/>
            <a:chExt cx="8307091" cy="207170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/>
            <a:srcRect l="2929" t="36458" r="39648" b="40625"/>
            <a:stretch>
              <a:fillRect/>
            </a:stretch>
          </p:blipFill>
          <p:spPr bwMode="auto">
            <a:xfrm>
              <a:off x="642910" y="4357694"/>
              <a:ext cx="7000924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7429520" y="5143512"/>
              <a:ext cx="1520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Выпрямитель</a:t>
              </a:r>
              <a:endParaRPr lang="ru-RU" dirty="0"/>
            </a:p>
          </p:txBody>
        </p:sp>
        <p:cxnSp>
          <p:nvCxnSpPr>
            <p:cNvPr id="19" name="Прямая со стрелкой 18"/>
            <p:cNvCxnSpPr/>
            <p:nvPr/>
          </p:nvCxnSpPr>
          <p:spPr>
            <a:xfrm rot="10800000">
              <a:off x="7500958" y="5500702"/>
              <a:ext cx="121444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>
              <a:stCxn id="15" idx="2"/>
            </p:cNvCxnSpPr>
            <p:nvPr/>
          </p:nvCxnSpPr>
          <p:spPr>
            <a:xfrm rot="5400000">
              <a:off x="5838551" y="3960541"/>
              <a:ext cx="559362" cy="663572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7000892" y="3857628"/>
              <a:ext cx="1537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B0F0"/>
                  </a:solidFill>
                </a:rPr>
                <a:t>Стабилизатор</a:t>
              </a:r>
              <a:endParaRPr lang="ru-RU" dirty="0">
                <a:solidFill>
                  <a:srgbClr val="00B0F0"/>
                </a:solidFill>
              </a:endParaRP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 rot="5400000">
              <a:off x="6786578" y="4286256"/>
              <a:ext cx="428628" cy="42862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6"/>
            <a:ext cx="85011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Сглаживающие </a:t>
            </a:r>
            <a:r>
              <a:rPr lang="ru-RU" b="1" dirty="0"/>
              <a:t>фильтры</a:t>
            </a:r>
            <a:r>
              <a:rPr lang="ru-RU" dirty="0"/>
              <a:t> предназначены для уменьшения пульсаций выпрямленного напряжения. Сглаживание пульсаций оценивают коэффициентом сглаживания </a:t>
            </a:r>
            <a:r>
              <a:rPr lang="ru-RU" dirty="0" err="1"/>
              <a:t>q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pPr algn="just"/>
            <a:r>
              <a:rPr lang="ru-RU" dirty="0"/>
              <a:t>	</a:t>
            </a:r>
            <a:r>
              <a:rPr lang="ru-RU" dirty="0" smtClean="0"/>
              <a:t>Эти </a:t>
            </a:r>
            <a:r>
              <a:rPr lang="ru-RU" dirty="0"/>
              <a:t>фильтры выполняются из </a:t>
            </a:r>
            <a:endParaRPr lang="ru-RU" dirty="0" smtClean="0"/>
          </a:p>
          <a:p>
            <a:pPr algn="just"/>
            <a:r>
              <a:rPr lang="ru-RU" b="1" dirty="0" smtClean="0"/>
              <a:t>индуктивных </a:t>
            </a:r>
            <a:r>
              <a:rPr lang="ru-RU" b="1" dirty="0"/>
              <a:t>элементов </a:t>
            </a:r>
            <a:r>
              <a:rPr lang="ru-RU" dirty="0"/>
              <a:t>– </a:t>
            </a:r>
            <a:r>
              <a:rPr lang="ru-RU" i="1" dirty="0"/>
              <a:t>дросселей</a:t>
            </a:r>
            <a:r>
              <a:rPr lang="ru-RU" dirty="0"/>
              <a:t> и из </a:t>
            </a:r>
            <a:endParaRPr lang="ru-RU" dirty="0" smtClean="0"/>
          </a:p>
          <a:p>
            <a:pPr algn="just"/>
            <a:r>
              <a:rPr lang="ru-RU" b="1" dirty="0" smtClean="0"/>
              <a:t>ёмкостных </a:t>
            </a:r>
            <a:r>
              <a:rPr lang="ru-RU" b="1" dirty="0"/>
              <a:t>элементов </a:t>
            </a:r>
            <a:r>
              <a:rPr lang="ru-RU" dirty="0"/>
              <a:t>– </a:t>
            </a:r>
            <a:r>
              <a:rPr lang="ru-RU" i="1" dirty="0"/>
              <a:t>конденсаторов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214554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Сглаживающие </a:t>
            </a:r>
            <a:r>
              <a:rPr lang="ru-RU" dirty="0"/>
              <a:t>фильтры, прежде всего, характеризуются коэффициентом сглаживания </a:t>
            </a:r>
            <a:r>
              <a:rPr lang="ru-RU" dirty="0" err="1"/>
              <a:t>q</a:t>
            </a:r>
            <a:r>
              <a:rPr lang="ru-RU" dirty="0"/>
              <a:t>, представляющим собой отношение коэффициентов пульсаций на входе S</a:t>
            </a:r>
            <a:r>
              <a:rPr lang="ru-RU" baseline="-25000" dirty="0"/>
              <a:t>0</a:t>
            </a:r>
            <a:r>
              <a:rPr lang="ru-RU" dirty="0"/>
              <a:t> и выходе S</a:t>
            </a:r>
            <a:r>
              <a:rPr lang="ru-RU" baseline="-25000" dirty="0"/>
              <a:t>0H</a:t>
            </a:r>
            <a:r>
              <a:rPr lang="ru-RU" dirty="0"/>
              <a:t> фильтра: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5156" t="31250" r="57813" b="59375"/>
          <a:stretch>
            <a:fillRect/>
          </a:stretch>
        </p:blipFill>
        <p:spPr bwMode="auto">
          <a:xfrm>
            <a:off x="3643306" y="3143248"/>
            <a:ext cx="123825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142852"/>
            <a:ext cx="864399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Eмкостной</a:t>
            </a:r>
            <a:r>
              <a:rPr lang="ru-RU" sz="2400" b="1" dirty="0"/>
              <a:t> сглаживающий фильтр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/>
              <a:t>	</a:t>
            </a:r>
            <a:r>
              <a:rPr lang="ru-RU" b="1" dirty="0" smtClean="0"/>
              <a:t>Емкостной </a:t>
            </a:r>
            <a:r>
              <a:rPr lang="ru-RU" b="1" dirty="0"/>
              <a:t>сглаживающий фильтр</a:t>
            </a:r>
            <a:r>
              <a:rPr lang="ru-RU" dirty="0"/>
              <a:t> состоит из конденсатора </a:t>
            </a:r>
            <a:r>
              <a:rPr lang="ru-RU" dirty="0" err="1"/>
              <a:t>С</a:t>
            </a:r>
            <a:r>
              <a:rPr lang="ru-RU" baseline="-25000" dirty="0" err="1"/>
              <a:t>ф</a:t>
            </a:r>
            <a:r>
              <a:rPr lang="ru-RU" dirty="0"/>
              <a:t>, подключённого </a:t>
            </a:r>
            <a:r>
              <a:rPr lang="ru-RU" i="1" dirty="0"/>
              <a:t>параллельно</a:t>
            </a:r>
            <a:r>
              <a:rPr lang="ru-RU" dirty="0"/>
              <a:t> сопротивлению нагрузки </a:t>
            </a:r>
            <a:r>
              <a:rPr lang="ru-RU" dirty="0" err="1"/>
              <a:t>R</a:t>
            </a:r>
            <a:r>
              <a:rPr lang="ru-RU" baseline="-25000" dirty="0" err="1"/>
              <a:t>н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/>
              <a:t>	</a:t>
            </a:r>
            <a:r>
              <a:rPr lang="ru-RU" dirty="0" smtClean="0"/>
              <a:t>Принцип </a:t>
            </a:r>
            <a:r>
              <a:rPr lang="ru-RU" dirty="0"/>
              <a:t>действия заключается в накоплении электрической энергии конденсатором фильтра и последующей отдачи этой энергии в нагрузку. Заряд и разряд конденсатора фильтра происходит с частотой пульсаций </a:t>
            </a:r>
            <a:r>
              <a:rPr lang="ru-RU" dirty="0" err="1"/>
              <a:t>f</a:t>
            </a:r>
            <a:r>
              <a:rPr lang="ru-RU" baseline="-25000" dirty="0" err="1"/>
              <a:t>п</a:t>
            </a:r>
            <a:r>
              <a:rPr lang="ru-RU" dirty="0"/>
              <a:t> выпрямленного напряжения.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9883" t="45833" r="52539" b="40625"/>
          <a:stretch>
            <a:fillRect/>
          </a:stretch>
        </p:blipFill>
        <p:spPr bwMode="auto">
          <a:xfrm>
            <a:off x="1857356" y="2214554"/>
            <a:ext cx="395656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15234" t="18750" r="37890" b="43750"/>
          <a:stretch>
            <a:fillRect/>
          </a:stretch>
        </p:blipFill>
        <p:spPr bwMode="auto">
          <a:xfrm>
            <a:off x="428596" y="3929066"/>
            <a:ext cx="603254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 descr="https://h4e.ru/images/Overview/sglazivaushie_filtri/image03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5708" y="4357694"/>
            <a:ext cx="1224651" cy="642942"/>
          </a:xfrm>
          <a:prstGeom prst="rect">
            <a:avLst/>
          </a:prstGeom>
          <a:noFill/>
        </p:spPr>
      </p:pic>
      <p:pic>
        <p:nvPicPr>
          <p:cNvPr id="3079" name="Picture 7" descr="https://h4e.ru/images/Overview/sglazivaushie_filtri/image033.png"/>
          <p:cNvPicPr>
            <a:picLocks noChangeAspect="1" noChangeArrowheads="1"/>
          </p:cNvPicPr>
          <p:nvPr/>
        </p:nvPicPr>
        <p:blipFill>
          <a:blip r:embed="rId5"/>
          <a:srcRect r="72128" b="-7143"/>
          <a:stretch>
            <a:fillRect/>
          </a:stretch>
        </p:blipFill>
        <p:spPr bwMode="auto">
          <a:xfrm>
            <a:off x="7405707" y="5143512"/>
            <a:ext cx="1309697" cy="71438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/>
          <a:srcRect l="60157" t="65625" r="34374" b="31250"/>
          <a:stretch>
            <a:fillRect/>
          </a:stretch>
        </p:blipFill>
        <p:spPr bwMode="auto">
          <a:xfrm>
            <a:off x="5857884" y="2357430"/>
            <a:ext cx="200026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819911" y="2500306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Сф</a:t>
            </a:r>
            <a:r>
              <a:rPr lang="ru-RU" sz="2400" dirty="0" smtClean="0"/>
              <a:t> </a:t>
            </a:r>
            <a:r>
              <a:rPr lang="en-GB" sz="2400" dirty="0" smtClean="0"/>
              <a:t>R</a:t>
            </a:r>
            <a:r>
              <a:rPr lang="ru-RU" sz="2400" dirty="0" err="1" smtClean="0"/>
              <a:t>н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00760" y="3000372"/>
            <a:ext cx="2714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 smtClean="0"/>
              <a:t>Коэффициент сглаживания емкостного фильтра</a:t>
            </a:r>
            <a:endParaRPr lang="ru-RU" sz="14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46508" t="33333" r="31739" b="39453"/>
          <a:stretch>
            <a:fillRect/>
          </a:stretch>
        </p:blipFill>
        <p:spPr bwMode="auto">
          <a:xfrm>
            <a:off x="1928794" y="785794"/>
            <a:ext cx="558344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57224" y="142852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Рассмотрим работу фильтра на примере схемы однополупериодного выпрямителя</a:t>
            </a:r>
            <a:endParaRPr lang="ru-RU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39564" t="60616" r="19141" b="32291"/>
          <a:stretch>
            <a:fillRect/>
          </a:stretch>
        </p:blipFill>
        <p:spPr bwMode="auto">
          <a:xfrm>
            <a:off x="271700" y="5072074"/>
            <a:ext cx="88723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871543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Индуктивный сглаживающий фильтр</a:t>
            </a:r>
          </a:p>
          <a:p>
            <a:pPr algn="just"/>
            <a:r>
              <a:rPr lang="ru-RU" b="1" dirty="0" smtClean="0"/>
              <a:t>	</a:t>
            </a:r>
          </a:p>
          <a:p>
            <a:pPr algn="just"/>
            <a:r>
              <a:rPr lang="ru-RU" b="1" dirty="0"/>
              <a:t>	</a:t>
            </a:r>
            <a:r>
              <a:rPr lang="ru-RU" b="1" dirty="0" smtClean="0"/>
              <a:t>Индуктивный сглаживающий фильтр</a:t>
            </a:r>
            <a:r>
              <a:rPr lang="ru-RU" dirty="0" smtClean="0"/>
              <a:t> состоит из дросселя </a:t>
            </a:r>
            <a:r>
              <a:rPr lang="en-GB" dirty="0" err="1"/>
              <a:t>L</a:t>
            </a:r>
            <a:r>
              <a:rPr lang="ru-RU" baseline="-25000" dirty="0" err="1" smtClean="0"/>
              <a:t>ф</a:t>
            </a:r>
            <a:r>
              <a:rPr lang="ru-RU" dirty="0" smtClean="0"/>
              <a:t>, подключённого </a:t>
            </a:r>
            <a:r>
              <a:rPr lang="kk-KZ" i="1" dirty="0" smtClean="0"/>
              <a:t>последовательно</a:t>
            </a:r>
            <a:r>
              <a:rPr lang="ru-RU" dirty="0" smtClean="0"/>
              <a:t> сопротивлению нагрузки </a:t>
            </a:r>
            <a:r>
              <a:rPr lang="ru-RU" dirty="0" err="1" smtClean="0"/>
              <a:t>R</a:t>
            </a:r>
            <a:r>
              <a:rPr lang="ru-RU" baseline="-25000" dirty="0" err="1" smtClean="0"/>
              <a:t>н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	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Применяется </a:t>
            </a:r>
            <a:r>
              <a:rPr lang="ru-RU" dirty="0"/>
              <a:t>в маломощных выпрямителях, но может входить в состав сложных многозвенных фильтров. Параметры дросселя следует выбирать так, чтобы активное сопротивление обмотки rдр было много меньше сопротивления нагрузки (</a:t>
            </a:r>
            <a:r>
              <a:rPr lang="ru-RU" b="1" dirty="0"/>
              <a:t>r</a:t>
            </a:r>
            <a:r>
              <a:rPr lang="ru-RU" b="1" baseline="-25000" dirty="0"/>
              <a:t>др</a:t>
            </a:r>
            <a:r>
              <a:rPr lang="ru-RU" b="1" dirty="0"/>
              <a:t> &lt;&lt; </a:t>
            </a:r>
            <a:r>
              <a:rPr lang="ru-RU" b="1" dirty="0" err="1"/>
              <a:t>R</a:t>
            </a:r>
            <a:r>
              <a:rPr lang="ru-RU" b="1" baseline="-25000" dirty="0" err="1"/>
              <a:t>н</a:t>
            </a:r>
            <a:r>
              <a:rPr lang="ru-RU" dirty="0"/>
              <a:t>), а индуктивное сопротивление </a:t>
            </a:r>
            <a:r>
              <a:rPr lang="ru-RU" dirty="0" err="1"/>
              <a:t>X</a:t>
            </a:r>
            <a:r>
              <a:rPr lang="ru-RU" baseline="-25000" dirty="0" err="1"/>
              <a:t>др</a:t>
            </a:r>
            <a:r>
              <a:rPr lang="ru-RU" dirty="0"/>
              <a:t> = 2πf</a:t>
            </a:r>
            <a:r>
              <a:rPr lang="ru-RU" baseline="-25000" dirty="0"/>
              <a:t>п</a:t>
            </a:r>
            <a:r>
              <a:rPr lang="ru-RU" dirty="0"/>
              <a:t>L</a:t>
            </a:r>
            <a:r>
              <a:rPr lang="ru-RU" baseline="-25000" dirty="0"/>
              <a:t>ф</a:t>
            </a:r>
            <a:r>
              <a:rPr lang="ru-RU" dirty="0"/>
              <a:t> на частоте пульсаций </a:t>
            </a:r>
            <a:r>
              <a:rPr lang="ru-RU" dirty="0" err="1"/>
              <a:t>f</a:t>
            </a:r>
            <a:r>
              <a:rPr lang="ru-RU" baseline="-25000" dirty="0" err="1"/>
              <a:t>п</a:t>
            </a:r>
            <a:r>
              <a:rPr lang="ru-RU" dirty="0"/>
              <a:t> – много больше, чем </a:t>
            </a:r>
            <a:r>
              <a:rPr lang="ru-RU" dirty="0" err="1"/>
              <a:t>R</a:t>
            </a:r>
            <a:r>
              <a:rPr lang="ru-RU" baseline="-25000" dirty="0" err="1"/>
              <a:t>н</a:t>
            </a:r>
            <a:r>
              <a:rPr lang="ru-RU" dirty="0"/>
              <a:t>(</a:t>
            </a:r>
            <a:r>
              <a:rPr lang="ru-RU" dirty="0" err="1"/>
              <a:t>X</a:t>
            </a:r>
            <a:r>
              <a:rPr lang="ru-RU" baseline="-25000" dirty="0" err="1"/>
              <a:t>др</a:t>
            </a:r>
            <a:r>
              <a:rPr lang="ru-RU" dirty="0"/>
              <a:t> &gt;&gt; </a:t>
            </a:r>
            <a:r>
              <a:rPr lang="ru-RU" dirty="0" err="1"/>
              <a:t>R</a:t>
            </a:r>
            <a:r>
              <a:rPr lang="ru-RU" baseline="-25000" dirty="0" err="1"/>
              <a:t>н</a:t>
            </a:r>
            <a:r>
              <a:rPr lang="ru-RU" dirty="0"/>
              <a:t>). В этом случае почти вся постоянная составляющая напряжения будет приложена к нагрузке, а переменная составляющая – к дросселю.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9347" t="23188" r="51903" b="60870"/>
          <a:stretch>
            <a:fillRect/>
          </a:stretch>
        </p:blipFill>
        <p:spPr bwMode="auto">
          <a:xfrm>
            <a:off x="4500562" y="4143380"/>
            <a:ext cx="433174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15489" t="44927" r="38044" b="48116"/>
          <a:stretch>
            <a:fillRect/>
          </a:stretch>
        </p:blipFill>
        <p:spPr bwMode="auto">
          <a:xfrm>
            <a:off x="214281" y="3500438"/>
            <a:ext cx="848326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34402" t="53043" r="55816" b="37681"/>
          <a:stretch>
            <a:fillRect/>
          </a:stretch>
        </p:blipFill>
        <p:spPr bwMode="auto">
          <a:xfrm>
            <a:off x="1500166" y="4429132"/>
            <a:ext cx="200919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5500702"/>
            <a:ext cx="3193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q – </a:t>
            </a:r>
            <a:r>
              <a:rPr lang="ru-RU" dirty="0" smtClean="0"/>
              <a:t>коэффициент сглаживания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60157" t="65625" r="30273" b="31250"/>
          <a:stretch>
            <a:fillRect/>
          </a:stretch>
        </p:blipFill>
        <p:spPr bwMode="auto">
          <a:xfrm>
            <a:off x="500034" y="5786454"/>
            <a:ext cx="350046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47461" t="43750" r="33203" b="28125"/>
          <a:stretch>
            <a:fillRect/>
          </a:stretch>
        </p:blipFill>
        <p:spPr bwMode="auto">
          <a:xfrm>
            <a:off x="2214546" y="785794"/>
            <a:ext cx="5000660" cy="409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57224" y="142852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Рассмотрим работу фильтра на примере схемы однополупериодного выпрямителя</a:t>
            </a:r>
            <a:endParaRPr lang="ru-RU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39257" t="72917" r="19140" b="21875"/>
          <a:stretch>
            <a:fillRect/>
          </a:stretch>
        </p:blipFill>
        <p:spPr bwMode="auto">
          <a:xfrm>
            <a:off x="-32" y="5000636"/>
            <a:ext cx="912977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0364" y="142852"/>
            <a:ext cx="2961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Сглаживающие фильтры</a:t>
            </a:r>
            <a:endParaRPr lang="ru-RU" sz="2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2226" t="84375" r="54883" b="7291"/>
          <a:stretch>
            <a:fillRect/>
          </a:stretch>
        </p:blipFill>
        <p:spPr bwMode="auto">
          <a:xfrm>
            <a:off x="954085" y="5786454"/>
            <a:ext cx="2161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000100" y="642918"/>
            <a:ext cx="23574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LC-</a:t>
            </a:r>
            <a:r>
              <a:rPr lang="ru-RU" b="1" dirty="0" smtClean="0"/>
              <a:t>фильтр</a:t>
            </a:r>
          </a:p>
          <a:p>
            <a:pPr algn="ctr"/>
            <a:r>
              <a:rPr lang="ru-RU" sz="1400" dirty="0" smtClean="0"/>
              <a:t>Г – образный индуктивно-емкостной фильтр</a:t>
            </a:r>
            <a:endParaRPr lang="ru-RU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30469" t="34375" r="51953" b="51042"/>
          <a:stretch>
            <a:fillRect/>
          </a:stretch>
        </p:blipFill>
        <p:spPr bwMode="auto">
          <a:xfrm>
            <a:off x="214282" y="1500174"/>
            <a:ext cx="382703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39771" y="3286124"/>
            <a:ext cx="244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Параметры фильтра:</a:t>
            </a:r>
            <a:endParaRPr lang="ru-RU" i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32226" t="58333" r="54883" b="23958"/>
          <a:stretch>
            <a:fillRect/>
          </a:stretch>
        </p:blipFill>
        <p:spPr bwMode="auto">
          <a:xfrm>
            <a:off x="882647" y="3643314"/>
            <a:ext cx="2214578" cy="171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25457" y="5357826"/>
            <a:ext cx="304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Коэффициент сглаживания: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86446" y="714356"/>
            <a:ext cx="23574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RC-</a:t>
            </a:r>
            <a:r>
              <a:rPr lang="ru-RU" b="1" dirty="0" smtClean="0"/>
              <a:t>фильтр</a:t>
            </a:r>
          </a:p>
          <a:p>
            <a:pPr algn="ctr"/>
            <a:r>
              <a:rPr lang="ru-RU" sz="1400" dirty="0" smtClean="0"/>
              <a:t>Г – образный </a:t>
            </a:r>
            <a:r>
              <a:rPr lang="kk-KZ" sz="1400" dirty="0" smtClean="0"/>
              <a:t>резистивно</a:t>
            </a:r>
            <a:r>
              <a:rPr lang="ru-RU" sz="1400" dirty="0" smtClean="0"/>
              <a:t>-емкостной фильтр</a:t>
            </a:r>
            <a:endParaRPr lang="ru-RU" sz="14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/>
          <a:srcRect l="30664" t="26041" r="52344" b="60417"/>
          <a:stretch>
            <a:fillRect/>
          </a:stretch>
        </p:blipFill>
        <p:spPr bwMode="auto">
          <a:xfrm>
            <a:off x="5214942" y="1500174"/>
            <a:ext cx="350595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5715008" y="3214686"/>
            <a:ext cx="2446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Параметры фильтра:</a:t>
            </a:r>
            <a:endParaRPr lang="ru-RU" i="1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rcRect l="31835" t="46875" r="54102" b="48958"/>
          <a:stretch>
            <a:fillRect/>
          </a:stretch>
        </p:blipFill>
        <p:spPr bwMode="auto">
          <a:xfrm>
            <a:off x="5786446" y="3643314"/>
            <a:ext cx="2643206" cy="440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5572132" y="5286388"/>
            <a:ext cx="304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Коэффициент сглаживания:</a:t>
            </a:r>
            <a:endParaRPr lang="ru-RU" i="1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/>
          <a:srcRect l="32422" t="56249" r="55273" b="34376"/>
          <a:stretch>
            <a:fillRect/>
          </a:stretch>
        </p:blipFill>
        <p:spPr bwMode="auto">
          <a:xfrm>
            <a:off x="6500826" y="5643578"/>
            <a:ext cx="2071702" cy="88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Прямая со стрелкой 18"/>
          <p:cNvCxnSpPr>
            <a:stCxn id="4" idx="2"/>
          </p:cNvCxnSpPr>
          <p:nvPr/>
        </p:nvCxnSpPr>
        <p:spPr>
          <a:xfrm rot="5400000">
            <a:off x="3262009" y="-575939"/>
            <a:ext cx="99956" cy="23377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12" idx="0"/>
          </p:cNvCxnSpPr>
          <p:nvPr/>
        </p:nvCxnSpPr>
        <p:spPr>
          <a:xfrm>
            <a:off x="4714876" y="571480"/>
            <a:ext cx="2250297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4546" y="142852"/>
            <a:ext cx="4675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Многозвенные сглаживающие фильтры</a:t>
            </a:r>
            <a:endParaRPr lang="ru-RU" sz="2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4023" t="59375" r="46679" b="26042"/>
          <a:stretch>
            <a:fillRect/>
          </a:stretch>
        </p:blipFill>
        <p:spPr bwMode="auto">
          <a:xfrm>
            <a:off x="4572000" y="1643050"/>
            <a:ext cx="4337307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714356"/>
            <a:ext cx="3913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dirty="0" smtClean="0"/>
              <a:t>Двухзвенный сглаживающий фильтр</a:t>
            </a:r>
            <a:endParaRPr lang="ru-RU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28125" t="32291" r="50195" b="53125"/>
          <a:stretch>
            <a:fillRect/>
          </a:stretch>
        </p:blipFill>
        <p:spPr bwMode="auto">
          <a:xfrm>
            <a:off x="428595" y="1500174"/>
            <a:ext cx="396480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142976" y="1071546"/>
            <a:ext cx="227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 – образный фильтр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929190" y="714356"/>
            <a:ext cx="3754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dirty="0" smtClean="0"/>
              <a:t>Фильтры с тремя и более звеньями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8" y="1071546"/>
            <a:ext cx="227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 – образный фильтр</a:t>
            </a:r>
            <a:endParaRPr lang="ru-RU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l="41485" t="54167" r="52539" b="41666"/>
          <a:stretch>
            <a:fillRect/>
          </a:stretch>
        </p:blipFill>
        <p:spPr bwMode="auto">
          <a:xfrm>
            <a:off x="4757740" y="3714752"/>
            <a:ext cx="145733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757344" y="3786190"/>
            <a:ext cx="304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Коэффициент сглаживания:</a:t>
            </a:r>
            <a:endParaRPr lang="ru-RU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1133" t="64583" r="63775" b="20833"/>
          <a:stretch>
            <a:fillRect/>
          </a:stretch>
        </p:blipFill>
        <p:spPr bwMode="auto">
          <a:xfrm>
            <a:off x="1214414" y="714356"/>
            <a:ext cx="655548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571736" y="214290"/>
            <a:ext cx="3521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Сглаживающие фильтры</a:t>
            </a:r>
            <a:endParaRPr lang="ru-RU" sz="2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36225" t="64583" r="32031" b="20833"/>
          <a:stretch>
            <a:fillRect/>
          </a:stretch>
        </p:blipFill>
        <p:spPr bwMode="auto">
          <a:xfrm>
            <a:off x="857224" y="3357562"/>
            <a:ext cx="7464071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D:\Мои документы\Дисциплины\Микроэлектроника\15-09-2020_10-35-57\20200915_133719.jpg"/>
          <p:cNvPicPr>
            <a:picLocks noChangeAspect="1" noChangeArrowheads="1"/>
          </p:cNvPicPr>
          <p:nvPr/>
        </p:nvPicPr>
        <p:blipFill>
          <a:blip r:embed="rId2" cstate="print"/>
          <a:srcRect l="6678" t="12010" r="74887" b="6489"/>
          <a:stretch>
            <a:fillRect/>
          </a:stretch>
        </p:blipFill>
        <p:spPr bwMode="auto">
          <a:xfrm rot="5400000">
            <a:off x="2559253" y="-1702052"/>
            <a:ext cx="2025201" cy="671514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928926" y="142852"/>
            <a:ext cx="3766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Пример: Расчет емкостного фильтра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214414" y="84509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U</a:t>
            </a:r>
            <a:r>
              <a:rPr lang="ru-RU" dirty="0" err="1" smtClean="0"/>
              <a:t>вых</a:t>
            </a:r>
            <a:r>
              <a:rPr lang="ru-RU" dirty="0" smtClean="0"/>
              <a:t>-?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:\Мои документы\Дисциплины\Микроэлектроника\15-09-2020_10-35-57\20200915_133719.jpg"/>
          <p:cNvPicPr>
            <a:picLocks noChangeAspect="1" noChangeArrowheads="1"/>
          </p:cNvPicPr>
          <p:nvPr/>
        </p:nvPicPr>
        <p:blipFill>
          <a:blip r:embed="rId2" cstate="print"/>
          <a:srcRect l="25652" t="8129" r="15701"/>
          <a:stretch>
            <a:fillRect/>
          </a:stretch>
        </p:blipFill>
        <p:spPr bwMode="auto">
          <a:xfrm rot="5400000">
            <a:off x="801489" y="-230042"/>
            <a:ext cx="5897947" cy="6929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Мои документы\Дисциплины\Микроэлектроника\15-09-2020_10-35-57\20200915_133737.jpg"/>
          <p:cNvPicPr>
            <a:picLocks noChangeAspect="1" noChangeArrowheads="1"/>
          </p:cNvPicPr>
          <p:nvPr/>
        </p:nvPicPr>
        <p:blipFill>
          <a:blip r:embed="rId2" cstate="print"/>
          <a:srcRect l="20263" t="8687" r="22971" b="7216"/>
          <a:stretch>
            <a:fillRect/>
          </a:stretch>
        </p:blipFill>
        <p:spPr bwMode="auto">
          <a:xfrm rot="5400000">
            <a:off x="810789" y="-96465"/>
            <a:ext cx="5593595" cy="621510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6143644"/>
            <a:ext cx="8727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Чему равно напряжение выхода, если в качестве выпрямителя брать мостовую схему?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86116" y="285728"/>
            <a:ext cx="2630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Стабилизатор</a:t>
            </a:r>
            <a:endParaRPr lang="ru-RU" sz="3200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42910" y="714356"/>
            <a:ext cx="8307091" cy="2071702"/>
            <a:chOff x="642910" y="3857628"/>
            <a:chExt cx="8307091" cy="207170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 l="2929" t="36458" r="39648" b="40625"/>
            <a:stretch>
              <a:fillRect/>
            </a:stretch>
          </p:blipFill>
          <p:spPr bwMode="auto">
            <a:xfrm>
              <a:off x="642910" y="4357694"/>
              <a:ext cx="7000924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7429520" y="5143512"/>
              <a:ext cx="1520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Выпрямитель</a:t>
              </a:r>
              <a:endParaRPr lang="ru-RU" dirty="0"/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 rot="10800000">
              <a:off x="7500958" y="5500702"/>
              <a:ext cx="121444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rot="5400000">
              <a:off x="5838551" y="3960541"/>
              <a:ext cx="559362" cy="663572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000892" y="3857628"/>
              <a:ext cx="1537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B0F0"/>
                  </a:solidFill>
                </a:rPr>
                <a:t>Стабилизатор</a:t>
              </a:r>
              <a:endParaRPr lang="ru-RU" dirty="0">
                <a:solidFill>
                  <a:srgbClr val="00B0F0"/>
                </a:solidFill>
              </a:endParaRP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rot="5400000">
              <a:off x="6786578" y="4286256"/>
              <a:ext cx="428628" cy="428628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500034" y="3000372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- устройства, обеспечивающие малые изменения выходного напряжения.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142976" y="4071942"/>
            <a:ext cx="2531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Параметрические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072066" y="4071942"/>
            <a:ext cx="265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Компенсационные</a:t>
            </a:r>
            <a:endParaRPr lang="ru-RU" sz="24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2143108" y="400050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6072198" y="392906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2844" y="4572008"/>
            <a:ext cx="4071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качестве регулирующих используют нелинейные элементы, имеющие участок ВАХ, на котором напряжение остается неизменным при изменении тока.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500562" y="4643446"/>
            <a:ext cx="43577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Система автоматического регулирования (САР), в которой сопротивление регулирующего элемента изменяется под действием управляющего напряжения, полученного в результате сравнения выходного и эталонного (опорного) напряжений.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pandia.ru/text/80/174/images/image082_7.gif"/>
          <p:cNvPicPr>
            <a:picLocks noChangeAspect="1" noChangeArrowheads="1"/>
          </p:cNvPicPr>
          <p:nvPr/>
        </p:nvPicPr>
        <p:blipFill>
          <a:blip r:embed="rId2"/>
          <a:srcRect l="23098" t="14802" r="67391" b="25987"/>
          <a:stretch>
            <a:fillRect/>
          </a:stretch>
        </p:blipFill>
        <p:spPr bwMode="auto">
          <a:xfrm>
            <a:off x="285720" y="428603"/>
            <a:ext cx="928694" cy="159204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85852" y="928670"/>
            <a:ext cx="3829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Обозначение стабилитрона в схеме</a:t>
            </a:r>
            <a:endParaRPr lang="ru-RU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 l="43360" t="23958" r="40234" b="57292"/>
          <a:stretch>
            <a:fillRect/>
          </a:stretch>
        </p:blipFill>
        <p:spPr bwMode="auto">
          <a:xfrm>
            <a:off x="285720" y="2214554"/>
            <a:ext cx="437359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357422" y="1714488"/>
            <a:ext cx="3999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Параметрические стабилизаторы: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2791422"/>
            <a:ext cx="407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- Схема параметрического стабилизатора на кремниевом стабилитроне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>
            <a:off x="4429124" y="3857628"/>
            <a:ext cx="250033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450057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В режиме стабилизации, когда напряжение стабилитрона почти постоянно, постоянным будет и напряжение на нагрузке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214290"/>
            <a:ext cx="8426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Найдем напряжение и ток стабилитрона графическим способом (используя ВАХ):</a:t>
            </a:r>
            <a:endParaRPr lang="ru-RU" b="1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/>
          <a:srcRect l="42774" t="32292" r="37890" b="36458"/>
          <a:stretch>
            <a:fillRect/>
          </a:stretch>
        </p:blipFill>
        <p:spPr bwMode="auto">
          <a:xfrm>
            <a:off x="214282" y="928670"/>
            <a:ext cx="314327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500430" y="571480"/>
            <a:ext cx="4959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1. Строим нагрузочную прямую, которая будет проходит через точки холостого хода (</a:t>
            </a:r>
            <a:r>
              <a:rPr lang="ru-RU" sz="1600" dirty="0" err="1" smtClean="0"/>
              <a:t>хх</a:t>
            </a:r>
            <a:r>
              <a:rPr lang="ru-RU" sz="1600" dirty="0" smtClean="0"/>
              <a:t>) и короткого замыкания (</a:t>
            </a:r>
            <a:r>
              <a:rPr lang="ru-RU" sz="1600" dirty="0" err="1" smtClean="0"/>
              <a:t>кз</a:t>
            </a:r>
            <a:r>
              <a:rPr lang="ru-RU" sz="1600" dirty="0" smtClean="0"/>
              <a:t>)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1428736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/>
              <a:t>Холостой</a:t>
            </a:r>
            <a:r>
              <a:rPr lang="ru-RU" sz="1400" i="1" dirty="0"/>
              <a:t> </a:t>
            </a:r>
            <a:r>
              <a:rPr lang="ru-RU" sz="1400" b="1" i="1" dirty="0"/>
              <a:t>ход</a:t>
            </a:r>
            <a:r>
              <a:rPr lang="ru-RU" sz="1400" i="1" dirty="0"/>
              <a:t> — режим работы какого-либо </a:t>
            </a:r>
            <a:r>
              <a:rPr lang="ru-RU" sz="1400" i="1" dirty="0" smtClean="0"/>
              <a:t>устройства </a:t>
            </a:r>
            <a:r>
              <a:rPr lang="ru-RU" sz="1400" i="1" dirty="0"/>
              <a:t>при отключенной нагрузке.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86116" y="2000240"/>
            <a:ext cx="55007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 smtClean="0"/>
              <a:t>Короткое замыкание</a:t>
            </a:r>
            <a:r>
              <a:rPr lang="ru-RU" sz="1400" i="1" dirty="0" smtClean="0"/>
              <a:t>— </a:t>
            </a:r>
            <a:r>
              <a:rPr lang="ru-RU" sz="1400" i="1" dirty="0"/>
              <a:t>электрическое соединение двух точек электрической цепи с различными значениями потенциала, не предусмотренное конструкцией устройства и нарушающее его нормальную работу.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285719" y="4514687"/>
            <a:ext cx="8644000" cy="1771833"/>
            <a:chOff x="285719" y="3143248"/>
            <a:chExt cx="8644000" cy="1771833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/>
            <a:srcRect l="33901" t="71279" r="60742" b="26712"/>
            <a:stretch>
              <a:fillRect/>
            </a:stretch>
          </p:blipFill>
          <p:spPr bwMode="auto">
            <a:xfrm>
              <a:off x="357158" y="3286124"/>
              <a:ext cx="1000132" cy="210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/>
            <a:srcRect l="52735" t="70833" r="40820" b="26042"/>
            <a:stretch>
              <a:fillRect/>
            </a:stretch>
          </p:blipFill>
          <p:spPr bwMode="auto">
            <a:xfrm>
              <a:off x="285720" y="3571876"/>
              <a:ext cx="1428760" cy="389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/>
            <a:srcRect l="62696" t="70833" r="27929" b="26042"/>
            <a:stretch>
              <a:fillRect/>
            </a:stretch>
          </p:blipFill>
          <p:spPr bwMode="auto">
            <a:xfrm>
              <a:off x="285719" y="4000504"/>
              <a:ext cx="2286016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TextBox 13"/>
            <p:cNvSpPr txBox="1"/>
            <p:nvPr/>
          </p:nvSpPr>
          <p:spPr>
            <a:xfrm>
              <a:off x="857224" y="3929066"/>
              <a:ext cx="401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i="1" dirty="0" smtClean="0"/>
                <a:t>R</a:t>
              </a:r>
              <a:r>
                <a:rPr lang="en-GB" sz="1100" b="1" i="1" dirty="0" smtClean="0"/>
                <a:t>0</a:t>
              </a:r>
              <a:endParaRPr lang="ru-RU" sz="1100" b="1" i="1" dirty="0"/>
            </a:p>
          </p:txBody>
        </p:sp>
        <p:sp>
          <p:nvSpPr>
            <p:cNvPr id="15" name="Правая фигурная скобка 14"/>
            <p:cNvSpPr/>
            <p:nvPr/>
          </p:nvSpPr>
          <p:spPr>
            <a:xfrm>
              <a:off x="2285984" y="3143248"/>
              <a:ext cx="71438" cy="1500198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28861" y="3714752"/>
              <a:ext cx="65008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b="1" dirty="0" smtClean="0"/>
                <a:t>(·)A – </a:t>
              </a:r>
              <a:r>
                <a:rPr lang="ru-RU" b="1" dirty="0" smtClean="0"/>
                <a:t>рабочая точка</a:t>
              </a:r>
              <a:r>
                <a:rPr lang="ru-RU" dirty="0" smtClean="0"/>
                <a:t>, которая определяет ток и напряжение стабилитрона</a:t>
              </a:r>
            </a:p>
            <a:p>
              <a:pPr algn="just"/>
              <a:r>
                <a:rPr lang="ru-RU" dirty="0" smtClean="0"/>
                <a:t>Если выходное напряжение изменится, нагрузочная прямая переместиться параллельно самой себе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47462" t="46875" r="44921" b="45833"/>
          <a:stretch>
            <a:fillRect/>
          </a:stretch>
        </p:blipFill>
        <p:spPr bwMode="auto">
          <a:xfrm>
            <a:off x="571472" y="1000108"/>
            <a:ext cx="1428761" cy="76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357166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Для поддержания режима стабилизации сопротивление </a:t>
            </a:r>
            <a:r>
              <a:rPr lang="en-GB" dirty="0" smtClean="0"/>
              <a:t>R0</a:t>
            </a:r>
            <a:r>
              <a:rPr lang="ru-RU" dirty="0" smtClean="0"/>
              <a:t> рассчитывают так, чтобы рабочая точка располагалась посередине рабочего участка ВАХ</a:t>
            </a:r>
            <a:endParaRPr lang="ru-RU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 l="34585" t="20732" r="56497" b="73171"/>
          <a:stretch>
            <a:fillRect/>
          </a:stretch>
        </p:blipFill>
        <p:spPr bwMode="auto">
          <a:xfrm>
            <a:off x="428596" y="1785926"/>
            <a:ext cx="1671649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53792" t="30488" r="41406" b="62195"/>
          <a:stretch>
            <a:fillRect/>
          </a:stretch>
        </p:blipFill>
        <p:spPr bwMode="auto">
          <a:xfrm>
            <a:off x="500034" y="3071810"/>
            <a:ext cx="91678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214546" y="1857364"/>
            <a:ext cx="5726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- среднее значение напряжения на входе стабилитрона</a:t>
            </a: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l="30469" t="30488" r="61299" b="62195"/>
          <a:stretch>
            <a:fillRect/>
          </a:stretch>
        </p:blipFill>
        <p:spPr bwMode="auto">
          <a:xfrm>
            <a:off x="428596" y="2428868"/>
            <a:ext cx="142876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285984" y="2571744"/>
            <a:ext cx="300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средний ток стабилитрона;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357422" y="3214686"/>
            <a:ext cx="1550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ток нагрузки</a:t>
            </a:r>
            <a:endParaRPr lang="ru-RU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/>
          <a:srcRect l="48047" t="33333" r="43164" b="60417"/>
          <a:stretch>
            <a:fillRect/>
          </a:stretch>
        </p:blipFill>
        <p:spPr bwMode="auto">
          <a:xfrm>
            <a:off x="500033" y="3929066"/>
            <a:ext cx="160735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357422" y="4071942"/>
            <a:ext cx="307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коэффициент стабилизации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428604"/>
            <a:ext cx="8196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«+» – простота конструкции, надежность</a:t>
            </a:r>
          </a:p>
          <a:p>
            <a:pPr algn="just"/>
            <a:r>
              <a:rPr lang="ru-RU" dirty="0" smtClean="0"/>
              <a:t>«-» - невысокий КПД (не более 50%), узкий диапазон регулируемого напряжения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844" y="1214422"/>
            <a:ext cx="885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Если необходима повышенная стабильность выходного напряжения, параметрические стабилизаторы включают </a:t>
            </a:r>
            <a:r>
              <a:rPr lang="ru-RU" dirty="0" err="1" smtClean="0"/>
              <a:t>каскадно</a:t>
            </a:r>
            <a:r>
              <a:rPr lang="ru-RU" dirty="0" smtClean="0"/>
              <a:t> или используют мостовые схемы. </a:t>
            </a:r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42188" t="52084" r="40234" b="23958"/>
          <a:stretch>
            <a:fillRect/>
          </a:stretch>
        </p:blipFill>
        <p:spPr bwMode="auto">
          <a:xfrm>
            <a:off x="4929190" y="1785926"/>
            <a:ext cx="32613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42188" t="26042" r="37304" b="54166"/>
          <a:stretch>
            <a:fillRect/>
          </a:stretch>
        </p:blipFill>
        <p:spPr bwMode="auto">
          <a:xfrm>
            <a:off x="214283" y="1785926"/>
            <a:ext cx="434267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57158" y="4286256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Двухкаскадный параметрический стабилизатор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00694" y="4357694"/>
            <a:ext cx="2548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Мостовой стабилизатор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43174" y="214290"/>
            <a:ext cx="4110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Компенсационные стабилизаторы: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714356"/>
            <a:ext cx="813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- Регулирующий элемент включен последовательно с сопротивлением нагрузки. 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36914" t="59375" r="30273" b="8333"/>
          <a:stretch>
            <a:fillRect/>
          </a:stretch>
        </p:blipFill>
        <p:spPr bwMode="auto">
          <a:xfrm>
            <a:off x="285720" y="1285860"/>
            <a:ext cx="425862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928662" y="3571876"/>
            <a:ext cx="2640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Дифференциальный усилитель</a:t>
            </a:r>
            <a:endParaRPr lang="ru-RU" sz="1400" i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1305110" y="3052552"/>
            <a:ext cx="1000132" cy="38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00562" y="1142984"/>
            <a:ext cx="45005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Принцип действия: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dirty="0" smtClean="0"/>
              <a:t>	На входе формируется постоянное напряжение, минимальное значение которого должно превышать требуемый уровень стабилизированного напряжения на выходе.</a:t>
            </a:r>
          </a:p>
          <a:p>
            <a:pPr algn="just"/>
            <a:r>
              <a:rPr lang="ru-RU" sz="1600" dirty="0" smtClean="0"/>
              <a:t>При изменении входного напряжения или тока нагрузки выходное напряжение стабилизатора поддерживается постоянным за счет изменения падения напряжения на регулируемом элементе.</a:t>
            </a:r>
            <a:endParaRPr lang="ru-RU" sz="1600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 l="36914" t="36458" r="32617" b="34375"/>
          <a:stretch>
            <a:fillRect/>
          </a:stretch>
        </p:blipFill>
        <p:spPr bwMode="auto">
          <a:xfrm>
            <a:off x="2285984" y="3929066"/>
            <a:ext cx="477614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l="36914" t="36458" r="32617" b="34375"/>
          <a:stretch>
            <a:fillRect/>
          </a:stretch>
        </p:blipFill>
        <p:spPr bwMode="auto">
          <a:xfrm>
            <a:off x="2500298" y="500042"/>
            <a:ext cx="477614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357422" y="142852"/>
            <a:ext cx="492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Схема компенсационного стабилизатора на ОУ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3071810"/>
            <a:ext cx="87154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/>
              <a:t>Принцип работы: </a:t>
            </a:r>
          </a:p>
          <a:p>
            <a:pPr algn="just"/>
            <a:r>
              <a:rPr lang="ru-RU" dirty="0" smtClean="0"/>
              <a:t>Предположим, что выходное напряжение стабилизатора </a:t>
            </a:r>
            <a:r>
              <a:rPr lang="en-GB" dirty="0" smtClean="0"/>
              <a:t>U2 – </a:t>
            </a:r>
            <a:r>
              <a:rPr lang="ru-RU" dirty="0" smtClean="0"/>
              <a:t>уменьшилось. При этом сигнал ошибки, равный разности напряжения на стабилитроне </a:t>
            </a:r>
            <a:r>
              <a:rPr lang="en-GB" dirty="0" smtClean="0"/>
              <a:t>VD1</a:t>
            </a:r>
            <a:r>
              <a:rPr lang="ru-RU" dirty="0" smtClean="0"/>
              <a:t> и на выходе делителя </a:t>
            </a:r>
            <a:r>
              <a:rPr lang="en-GB" dirty="0" smtClean="0"/>
              <a:t>R1-R2</a:t>
            </a:r>
            <a:r>
              <a:rPr lang="ru-RU" dirty="0" smtClean="0"/>
              <a:t> увеличится. Это приведет к увеличению тока базы. Увеличится и ток эмиттера регулирующего транзистора до величины, при которой выходное напряжение примет первоначальное значение.</a:t>
            </a:r>
          </a:p>
          <a:p>
            <a:pPr algn="just"/>
            <a:r>
              <a:rPr lang="ru-RU" dirty="0" smtClean="0"/>
              <a:t>Если требуются большие значения выходных токов, в регулирующем элементе используют несколько транзисторов, включенных параллельно.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4283" y="142852"/>
            <a:ext cx="8715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Задача. </a:t>
            </a:r>
          </a:p>
          <a:p>
            <a:pPr algn="just"/>
            <a:r>
              <a:rPr lang="ru-RU" sz="1600" dirty="0" smtClean="0"/>
              <a:t>	В схему </a:t>
            </a:r>
            <a:r>
              <a:rPr lang="ru-RU" sz="1600" dirty="0" err="1" smtClean="0"/>
              <a:t>двухполупериодного</a:t>
            </a:r>
            <a:r>
              <a:rPr lang="ru-RU" sz="1600" dirty="0" smtClean="0"/>
              <a:t> мостового выпрямителя включен индуктивно – емкостной сглаживающий фильтр. Определить элементы фильтра </a:t>
            </a:r>
            <a:r>
              <a:rPr lang="en-GB" sz="1600" dirty="0" smtClean="0"/>
              <a:t>L</a:t>
            </a:r>
            <a:r>
              <a:rPr lang="kk-KZ" sz="1600" dirty="0" smtClean="0"/>
              <a:t>ф и Сф, максимальное напряжение </a:t>
            </a:r>
            <a:r>
              <a:rPr lang="en-GB" sz="1600" dirty="0" err="1" smtClean="0"/>
              <a:t>Umax</a:t>
            </a:r>
            <a:r>
              <a:rPr lang="ru-RU" sz="1600" dirty="0" smtClean="0"/>
              <a:t>.</a:t>
            </a:r>
            <a:r>
              <a:rPr lang="kk-KZ" sz="1600" dirty="0" smtClean="0"/>
              <a:t> Если выпрямленное напряжение на нагрузке </a:t>
            </a:r>
            <a:r>
              <a:rPr lang="en-GB" sz="1600" dirty="0" smtClean="0"/>
              <a:t>U0=150 </a:t>
            </a:r>
            <a:r>
              <a:rPr lang="kk-KZ" sz="1600" dirty="0" smtClean="0"/>
              <a:t>В</a:t>
            </a:r>
            <a:r>
              <a:rPr lang="ru-RU" sz="1600" dirty="0" smtClean="0"/>
              <a:t>, частота сети </a:t>
            </a:r>
            <a:r>
              <a:rPr lang="en-GB" sz="1600" dirty="0" err="1" smtClean="0"/>
              <a:t>fc</a:t>
            </a:r>
            <a:r>
              <a:rPr lang="ru-RU" sz="1600" dirty="0" smtClean="0"/>
              <a:t>=50 Гц, коэффициент сглаживания </a:t>
            </a:r>
            <a:r>
              <a:rPr lang="en-GB" sz="1600" dirty="0" smtClean="0"/>
              <a:t>q=</a:t>
            </a:r>
            <a:r>
              <a:rPr lang="en-GB" sz="1600" dirty="0" err="1" smtClean="0"/>
              <a:t>qc·qL</a:t>
            </a:r>
            <a:r>
              <a:rPr lang="en-GB" sz="1600" dirty="0" smtClean="0"/>
              <a:t>=100</a:t>
            </a:r>
            <a:r>
              <a:rPr lang="ru-RU" sz="1600" dirty="0" smtClean="0"/>
              <a:t>, сопротивление на нагрузке </a:t>
            </a:r>
            <a:r>
              <a:rPr lang="en-GB" sz="1600" dirty="0" smtClean="0"/>
              <a:t>R</a:t>
            </a:r>
            <a:r>
              <a:rPr lang="ru-RU" sz="1600" dirty="0" smtClean="0"/>
              <a:t>н=300 Ом.</a:t>
            </a:r>
            <a:endParaRPr lang="ru-RU" sz="1600" dirty="0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 l="5403" t="8008" r="12530" b="38136"/>
          <a:stretch>
            <a:fillRect/>
          </a:stretch>
        </p:blipFill>
        <p:spPr bwMode="auto">
          <a:xfrm>
            <a:off x="142844" y="1571612"/>
            <a:ext cx="4357718" cy="381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rcRect l="5403" t="61420" r="9961" b="1416"/>
          <a:stretch>
            <a:fillRect/>
          </a:stretch>
        </p:blipFill>
        <p:spPr bwMode="auto">
          <a:xfrm>
            <a:off x="4643437" y="1571612"/>
            <a:ext cx="439262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427</Words>
  <Application>Microsoft Office PowerPoint</Application>
  <PresentationFormat>Экран (4:3)</PresentationFormat>
  <Paragraphs>88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43</cp:revision>
  <dcterms:created xsi:type="dcterms:W3CDTF">2020-09-15T03:59:43Z</dcterms:created>
  <dcterms:modified xsi:type="dcterms:W3CDTF">2020-09-15T10:46:08Z</dcterms:modified>
</cp:coreProperties>
</file>